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9" r:id="rId3"/>
    <p:sldId id="266" r:id="rId4"/>
    <p:sldId id="308" r:id="rId5"/>
    <p:sldId id="285" r:id="rId6"/>
    <p:sldId id="286" r:id="rId7"/>
    <p:sldId id="296" r:id="rId8"/>
    <p:sldId id="297" r:id="rId9"/>
    <p:sldId id="298" r:id="rId10"/>
    <p:sldId id="307" r:id="rId11"/>
    <p:sldId id="299" r:id="rId12"/>
    <p:sldId id="300" r:id="rId13"/>
    <p:sldId id="301" r:id="rId14"/>
    <p:sldId id="302" r:id="rId15"/>
    <p:sldId id="303" r:id="rId16"/>
    <p:sldId id="304" r:id="rId17"/>
    <p:sldId id="279" r:id="rId18"/>
  </p:sldIdLst>
  <p:sldSz cx="9144000" cy="6858000" type="screen4x3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pitchFamily="6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orenzo T. D'Angelo" initials="LTD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CA82"/>
    <a:srgbClr val="91AC6B"/>
    <a:srgbClr val="41BEFF"/>
    <a:srgbClr val="0099FF"/>
    <a:srgbClr val="CA213F"/>
    <a:srgbClr val="E53418"/>
    <a:srgbClr val="FF8000"/>
    <a:srgbClr val="00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0" autoAdjust="0"/>
    <p:restoredTop sz="89497" autoAdjust="0"/>
  </p:normalViewPr>
  <p:slideViewPr>
    <p:cSldViewPr snapToGrid="0">
      <p:cViewPr varScale="1">
        <p:scale>
          <a:sx n="102" d="100"/>
          <a:sy n="102" d="100"/>
        </p:scale>
        <p:origin x="184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0425172A-08F2-459D-8F9A-A3A9F432BD3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87743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417E1024-5B52-481E-B5C4-364D396A5DDB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65606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5611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4435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dirty="0"/>
              <a:t>Experiment zum Nachweis der Eigenschaft</a:t>
            </a:r>
            <a:r>
              <a:rPr lang="de-DE" sz="1200" baseline="0" dirty="0"/>
              <a:t> …</a:t>
            </a: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Gerät / Messaufbau /</a:t>
            </a:r>
            <a:r>
              <a:rPr lang="de-DE" baseline="0" dirty="0"/>
              <a:t> Lösung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Bitte Referenzen alphabetisch</a:t>
            </a:r>
            <a:r>
              <a:rPr lang="de-DE" baseline="0" dirty="0"/>
              <a:t> ordnen.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1093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Skala </a:t>
            </a:r>
            <a:r>
              <a:rPr lang="de-DE" dirty="0" err="1"/>
              <a:t>renkler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Skala </a:t>
            </a:r>
            <a:r>
              <a:rPr lang="de-DE" dirty="0" err="1"/>
              <a:t>renkler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607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Seq</a:t>
            </a:r>
            <a:r>
              <a:rPr lang="de-DE" dirty="0"/>
              <a:t>-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taken</a:t>
            </a:r>
            <a:r>
              <a:rPr lang="de-DE" dirty="0"/>
              <a:t>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unprofessional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3stages</a:t>
            </a:r>
            <a:br>
              <a:rPr lang="de-DE" dirty="0"/>
            </a:b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brightener</a:t>
            </a:r>
            <a:r>
              <a:rPr lang="de-DE" dirty="0"/>
              <a:t> –</a:t>
            </a:r>
            <a:r>
              <a:rPr lang="de-DE" dirty="0" err="1"/>
              <a:t>mixing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sequential</a:t>
            </a:r>
            <a:r>
              <a:rPr lang="de-DE" dirty="0"/>
              <a:t> </a:t>
            </a:r>
            <a:r>
              <a:rPr lang="de-DE" dirty="0" err="1"/>
              <a:t>deployment</a:t>
            </a:r>
            <a:br>
              <a:rPr lang="de-DE" dirty="0"/>
            </a:br>
            <a:r>
              <a:rPr lang="de-DE" dirty="0" err="1"/>
              <a:t>too</a:t>
            </a:r>
            <a:r>
              <a:rPr lang="de-DE" dirty="0"/>
              <a:t> slow not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escape</a:t>
            </a:r>
            <a:r>
              <a:rPr lang="de-DE" dirty="0"/>
              <a:t>, </a:t>
            </a:r>
            <a:r>
              <a:rPr lang="de-DE" dirty="0" err="1"/>
              <a:t>too</a:t>
            </a:r>
            <a:r>
              <a:rPr lang="de-DE" dirty="0"/>
              <a:t> fast </a:t>
            </a:r>
            <a:r>
              <a:rPr lang="de-DE" dirty="0" err="1"/>
              <a:t>splash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E1024-5B52-481E-B5C4-364D396A5DDB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00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22"/>
          <p:cNvSpPr>
            <a:spLocks noChangeShapeType="1"/>
          </p:cNvSpPr>
          <p:nvPr userDrawn="1"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6" name="Line 23"/>
          <p:cNvSpPr>
            <a:spLocks noChangeShapeType="1"/>
          </p:cNvSpPr>
          <p:nvPr userDrawn="1"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95300" y="1828800"/>
            <a:ext cx="8128000" cy="1295400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42900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1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400800"/>
            <a:ext cx="1139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49FC8B5F-9225-406C-921D-EB39474E49CE}" type="datetime1">
              <a:rPr lang="de-DE" smtClean="0"/>
              <a:t>06.02.2018</a:t>
            </a:fld>
            <a:endParaRPr lang="de-DE" dirty="0"/>
          </a:p>
        </p:txBody>
      </p:sp>
      <p:sp>
        <p:nvSpPr>
          <p:cNvPr id="1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62163" y="6400800"/>
            <a:ext cx="5391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/>
            </a:lvl1pPr>
          </a:lstStyle>
          <a:p>
            <a:r>
              <a:rPr lang="en-US"/>
              <a:t>&lt;SA/DA/BA/MA&gt;:"&lt;Titel&gt;"</a:t>
            </a:r>
            <a:endParaRPr lang="de-DE" dirty="0"/>
          </a:p>
        </p:txBody>
      </p:sp>
      <p:sp>
        <p:nvSpPr>
          <p:cNvPr id="2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7650" y="6400800"/>
            <a:ext cx="768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D137F6C0-61EA-403E-800C-2B59F387F180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5" name="Text Box 18"/>
          <p:cNvSpPr txBox="1">
            <a:spLocks noChangeArrowheads="1"/>
          </p:cNvSpPr>
          <p:nvPr userDrawn="1"/>
        </p:nvSpPr>
        <p:spPr bwMode="auto">
          <a:xfrm>
            <a:off x="6229350" y="479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 dirty="0">
                <a:solidFill>
                  <a:schemeClr val="bg2"/>
                </a:solidFill>
              </a:rPr>
              <a:t>Technische Universität München</a:t>
            </a:r>
          </a:p>
        </p:txBody>
      </p:sp>
      <p:pic>
        <p:nvPicPr>
          <p:cNvPr id="16" name="Picture 2" descr="C:\Users\Flopc\Desktop\ppt\TUMLogo_oZ_Vollfl_blau_RGB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5" y="325713"/>
            <a:ext cx="1323049" cy="320400"/>
          </a:xfrm>
          <a:prstGeom prst="rect">
            <a:avLst/>
          </a:prstGeom>
        </p:spPr>
      </p:pic>
      <p:sp>
        <p:nvSpPr>
          <p:cNvPr id="21" name="Text Box 18"/>
          <p:cNvSpPr txBox="1">
            <a:spLocks noChangeArrowheads="1"/>
          </p:cNvSpPr>
          <p:nvPr userDrawn="1"/>
        </p:nvSpPr>
        <p:spPr bwMode="auto">
          <a:xfrm>
            <a:off x="2065505" y="338693"/>
            <a:ext cx="32944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pPr algn="l"/>
            <a:r>
              <a:rPr lang="en-US" sz="900" dirty="0">
                <a:solidFill>
                  <a:schemeClr val="bg2"/>
                </a:solidFill>
              </a:rPr>
              <a:t>Institute of Micro Technology and Medical Device Technology</a:t>
            </a:r>
          </a:p>
          <a:p>
            <a:pPr algn="l"/>
            <a:r>
              <a:rPr lang="en-US" sz="900" dirty="0">
                <a:solidFill>
                  <a:schemeClr val="bg2"/>
                </a:solidFill>
              </a:rPr>
              <a:t>Prof. Dr. Tim C. Lueth</a:t>
            </a:r>
          </a:p>
        </p:txBody>
      </p:sp>
      <p:pic>
        <p:nvPicPr>
          <p:cNvPr id="22" name="Picture 2" descr="C:\Users\dangelo\Pictures\Logos\TUMLogo_oZ_Vollfl_blau_RGB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325713"/>
            <a:ext cx="606924" cy="3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898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400800"/>
            <a:ext cx="1139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01B26655-27E1-4DF9-82D4-2B52F2D1D8D0}" type="datetime1">
              <a:rPr lang="de-DE" smtClean="0"/>
              <a:t>06.02.2018</a:t>
            </a:fld>
            <a:endParaRPr lang="de-DE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62163" y="6400800"/>
            <a:ext cx="5391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/>
            </a:lvl1pPr>
          </a:lstStyle>
          <a:p>
            <a:r>
              <a:rPr lang="en-US"/>
              <a:t>&lt;SA/DA/BA/MA&gt;:"&lt;Titel&gt;"</a:t>
            </a:r>
            <a:endParaRPr lang="de-DE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7650" y="6400800"/>
            <a:ext cx="768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D137F6C0-61EA-403E-800C-2B59F387F180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9509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987800" cy="4343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4A4E73-D6E0-4EED-B28B-D9FE782966DE}" type="datetime1">
              <a:rPr lang="de-DE" smtClean="0"/>
              <a:t>06.02.2018</a:t>
            </a:fld>
            <a:endParaRPr lang="de-DE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 algn="ctr">
              <a:defRPr b="1"/>
            </a:lvl1pPr>
          </a:lstStyle>
          <a:p>
            <a:r>
              <a:rPr lang="en-US"/>
              <a:t>&lt;SA/DA/BA/MA&gt;:"&lt;Titel&gt;"</a:t>
            </a:r>
            <a:endParaRPr lang="de-DE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C3038C-5ADE-4A73-9570-DA8B2682983D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7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w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914400"/>
            <a:ext cx="8128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828800"/>
            <a:ext cx="81280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0" y="6400800"/>
            <a:ext cx="1139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fld id="{F7CF2DB4-4ECF-4511-B663-07B53210BFE1}" type="datetime1">
              <a:rPr lang="de-DE" smtClean="0"/>
              <a:t>06.02.2018</a:t>
            </a:fld>
            <a:endParaRPr lang="de-DE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62163" y="6400800"/>
            <a:ext cx="5391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/>
            </a:lvl1pPr>
          </a:lstStyle>
          <a:p>
            <a:r>
              <a:rPr lang="en-US"/>
              <a:t>&lt;SA/DA/BA/MA&gt;:"&lt;Titel&gt;"</a:t>
            </a:r>
            <a:endParaRPr lang="de-DE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7650" y="6400800"/>
            <a:ext cx="7683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D137F6C0-61EA-403E-800C-2B59F387F180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6" name="Line 22"/>
          <p:cNvSpPr>
            <a:spLocks noChangeShapeType="1"/>
          </p:cNvSpPr>
          <p:nvPr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7" name="Text Box 18"/>
          <p:cNvSpPr txBox="1">
            <a:spLocks noChangeArrowheads="1"/>
          </p:cNvSpPr>
          <p:nvPr userDrawn="1"/>
        </p:nvSpPr>
        <p:spPr bwMode="auto">
          <a:xfrm>
            <a:off x="6229350" y="479425"/>
            <a:ext cx="1841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r>
              <a:rPr lang="de-DE" sz="900" dirty="0">
                <a:solidFill>
                  <a:schemeClr val="bg2"/>
                </a:solidFill>
              </a:rPr>
              <a:t>Technische Universität München</a:t>
            </a:r>
          </a:p>
        </p:txBody>
      </p:sp>
      <p:pic>
        <p:nvPicPr>
          <p:cNvPr id="18" name="Picture 2" descr="C:\Users\Flopc\Desktop\ppt\TUMLogo_oZ_Vollfl_blau_RGB.emf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325438"/>
            <a:ext cx="6064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5" y="325713"/>
            <a:ext cx="1323049" cy="320400"/>
          </a:xfrm>
          <a:prstGeom prst="rect">
            <a:avLst/>
          </a:prstGeom>
        </p:spPr>
      </p:pic>
      <p:sp>
        <p:nvSpPr>
          <p:cNvPr id="20" name="Text Box 18"/>
          <p:cNvSpPr txBox="1">
            <a:spLocks noChangeArrowheads="1"/>
          </p:cNvSpPr>
          <p:nvPr userDrawn="1"/>
        </p:nvSpPr>
        <p:spPr bwMode="auto">
          <a:xfrm>
            <a:off x="2065505" y="338693"/>
            <a:ext cx="32944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6" charset="-128"/>
              </a:defRPr>
            </a:lvl9pPr>
          </a:lstStyle>
          <a:p>
            <a:pPr algn="l"/>
            <a:r>
              <a:rPr lang="en-US" sz="900" dirty="0">
                <a:solidFill>
                  <a:schemeClr val="bg2"/>
                </a:solidFill>
              </a:rPr>
              <a:t>Institute of Micro Technology and Medical Device Technology</a:t>
            </a:r>
          </a:p>
          <a:p>
            <a:pPr algn="l"/>
            <a:r>
              <a:rPr lang="en-US" sz="900" dirty="0">
                <a:solidFill>
                  <a:schemeClr val="bg2"/>
                </a:solidFill>
              </a:rPr>
              <a:t>Prof. Dr. Tim C. Lueth</a:t>
            </a:r>
          </a:p>
        </p:txBody>
      </p:sp>
      <p:pic>
        <p:nvPicPr>
          <p:cNvPr id="21" name="Picture 2" descr="C:\Users\dangelo\Pictures\Logos\TUMLogo_oZ_Vollfl_blau_RGB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325713"/>
            <a:ext cx="606924" cy="32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08000" y="1034716"/>
            <a:ext cx="8128000" cy="2089484"/>
          </a:xfrm>
        </p:spPr>
        <p:txBody>
          <a:bodyPr/>
          <a:lstStyle/>
          <a:p>
            <a:r>
              <a:rPr lang="en-US" dirty="0"/>
              <a:t>Investigation of the Coloring Behavior of Zirconium Dioxide (ZrO</a:t>
            </a:r>
            <a:r>
              <a:rPr lang="en-US" baseline="-25000" dirty="0"/>
              <a:t>2</a:t>
            </a:r>
            <a:r>
              <a:rPr lang="en-US" dirty="0"/>
              <a:t>) Based Dental Ceramics by Ink-jet Printing of </a:t>
            </a:r>
            <a:br>
              <a:rPr lang="en-US" dirty="0"/>
            </a:br>
            <a:r>
              <a:rPr lang="en-US" dirty="0"/>
              <a:t>Metal-ionic Inks</a:t>
            </a:r>
            <a:endParaRPr lang="de-DE" dirty="0">
              <a:ea typeface="ＭＳ Ｐゴシック" pitchFamily="6" charset="-128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8000" y="3263118"/>
            <a:ext cx="8128000" cy="1752600"/>
          </a:xfrm>
        </p:spPr>
        <p:txBody>
          <a:bodyPr/>
          <a:lstStyle/>
          <a:p>
            <a:endParaRPr lang="de-DE" b="1" dirty="0">
              <a:ea typeface="ＭＳ Ｐゴシック" pitchFamily="6" charset="-128"/>
            </a:endParaRPr>
          </a:p>
          <a:p>
            <a:r>
              <a:rPr lang="de-DE" b="1" dirty="0">
                <a:ea typeface="ＭＳ Ｐゴシック" pitchFamily="6" charset="-128"/>
              </a:rPr>
              <a:t>Furkan </a:t>
            </a:r>
            <a:r>
              <a:rPr lang="en-US" b="1" dirty="0">
                <a:ea typeface="ＭＳ Ｐゴシック" pitchFamily="6" charset="-128"/>
              </a:rPr>
              <a:t>Öztürk</a:t>
            </a:r>
          </a:p>
          <a:p>
            <a:endParaRPr lang="de-DE" sz="800" dirty="0">
              <a:ea typeface="ＭＳ Ｐゴシック" pitchFamily="6" charset="-128"/>
            </a:endParaRPr>
          </a:p>
          <a:p>
            <a:r>
              <a:rPr lang="de-DE" sz="1800" dirty="0">
                <a:ea typeface="ＭＳ Ｐゴシック" pitchFamily="6" charset="-128"/>
              </a:rPr>
              <a:t>Betreuer: Dipl.-Ing. Dominik Rumschöttel</a:t>
            </a:r>
          </a:p>
          <a:p>
            <a:endParaRPr lang="de-DE" dirty="0">
              <a:ea typeface="ＭＳ Ｐゴシック" pitchFamily="6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85C8EF-B136-4640-9145-184AB646F2C2}"/>
              </a:ext>
            </a:extLst>
          </p:cNvPr>
          <p:cNvSpPr txBox="1"/>
          <p:nvPr/>
        </p:nvSpPr>
        <p:spPr>
          <a:xfrm>
            <a:off x="4097510" y="5545123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ZIM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4EB00-01CF-47B3-BADB-7B221662CC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640" y="5124656"/>
            <a:ext cx="1312720" cy="11155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Concept (</a:t>
            </a:r>
            <a:r>
              <a:rPr lang="de-DE" dirty="0" err="1"/>
              <a:t>Process</a:t>
            </a:r>
            <a:r>
              <a:rPr lang="de-DE" dirty="0"/>
              <a:t> Definition)</a:t>
            </a:r>
            <a:endParaRPr lang="de-DE" baseline="30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06BD65-4106-4B2E-A2D1-FB83AE415F5F}" type="datetime1">
              <a:rPr lang="de-DE" smtClean="0"/>
              <a:t>06.02.2018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/>
              <a:t>9</a:t>
            </a:r>
          </a:p>
        </p:txBody>
      </p:sp>
      <p:sp>
        <p:nvSpPr>
          <p:cNvPr id="9" name="Fußzeilenplatzhalter 5">
            <a:extLst>
              <a:ext uri="{FF2B5EF4-FFF2-40B4-BE49-F238E27FC236}">
                <a16:creationId xmlns:a16="http://schemas.microsoft.com/office/drawing/2014/main" id="{6F1A333C-D1FC-426B-9C58-58621F50D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ZV </a:t>
            </a:r>
            <a:r>
              <a:rPr lang="de-DE" dirty="0" err="1"/>
              <a:t>MA:"Untersuchung</a:t>
            </a:r>
            <a:r>
              <a:rPr lang="de-DE" dirty="0"/>
              <a:t> des Einfärbeverhaltens von Zahnkeramiken aus Zirkoniumdioxid (ZrO2) durch Tintenstrahldruck mit metallionischen Tinten"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3D4843-CA0E-4551-85AB-D9E761FF3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i="1" dirty="0"/>
              <a:t>Drop </a:t>
            </a:r>
            <a:r>
              <a:rPr lang="de-DE" i="1" dirty="0" err="1"/>
              <a:t>impingement</a:t>
            </a:r>
            <a:r>
              <a:rPr lang="de-DE" i="1" dirty="0"/>
              <a:t> </a:t>
            </a:r>
            <a:r>
              <a:rPr lang="de-DE" i="1" dirty="0" err="1"/>
              <a:t>analysis</a:t>
            </a:r>
            <a:endParaRPr lang="de-DE" i="1" dirty="0"/>
          </a:p>
          <a:p>
            <a:pPr marL="0" indent="0">
              <a:buFontTx/>
              <a:buNone/>
            </a:pPr>
            <a:endParaRPr lang="de-DE" i="1" dirty="0"/>
          </a:p>
          <a:p>
            <a:pPr marL="0" indent="0">
              <a:buFontTx/>
              <a:buNone/>
            </a:pPr>
            <a:r>
              <a:rPr lang="de-DE" i="1" dirty="0" err="1"/>
              <a:t>Diffusiveness</a:t>
            </a:r>
            <a:r>
              <a:rPr lang="de-DE" i="1" dirty="0"/>
              <a:t> </a:t>
            </a:r>
            <a:r>
              <a:rPr lang="de-DE" i="1" dirty="0" err="1"/>
              <a:t>parameters</a:t>
            </a:r>
            <a:endParaRPr lang="de-DE" i="1" dirty="0"/>
          </a:p>
          <a:p>
            <a:pPr marL="0" indent="0">
              <a:buFontTx/>
              <a:buNone/>
            </a:pPr>
            <a:endParaRPr lang="de-DE" i="1" dirty="0"/>
          </a:p>
          <a:p>
            <a:pPr marL="0" indent="0">
              <a:buFontTx/>
              <a:buNone/>
            </a:pPr>
            <a:r>
              <a:rPr lang="de-DE" i="1" dirty="0"/>
              <a:t>Resolution </a:t>
            </a:r>
            <a:r>
              <a:rPr lang="de-DE" i="1" dirty="0" err="1"/>
              <a:t>optimization</a:t>
            </a:r>
            <a:endParaRPr lang="de-DE" i="1" dirty="0"/>
          </a:p>
          <a:p>
            <a:pPr marL="0" indent="0">
              <a:buFontTx/>
              <a:buNone/>
            </a:pPr>
            <a:endParaRPr lang="de-DE" i="1" dirty="0"/>
          </a:p>
          <a:p>
            <a:pPr marL="0" indent="0">
              <a:buFontTx/>
              <a:buNone/>
            </a:pPr>
            <a:r>
              <a:rPr lang="de-DE" i="1" dirty="0"/>
              <a:t>Multicolor </a:t>
            </a:r>
            <a:r>
              <a:rPr lang="de-DE" i="1" dirty="0" err="1"/>
              <a:t>shade</a:t>
            </a:r>
            <a:r>
              <a:rPr lang="de-DE" i="1" dirty="0"/>
              <a:t> </a:t>
            </a:r>
            <a:r>
              <a:rPr lang="de-DE" i="1" dirty="0" err="1"/>
              <a:t>arrangement</a:t>
            </a:r>
            <a:br>
              <a:rPr lang="de-DE" i="1" dirty="0"/>
            </a:br>
            <a:br>
              <a:rPr lang="de-DE" i="1" dirty="0"/>
            </a:br>
            <a:endParaRPr lang="de-DE" i="1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E15E3A-F0B2-4B4E-A449-96F6CC156E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9" y="1828800"/>
            <a:ext cx="8007737" cy="42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91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Claim</a:t>
            </a:r>
            <a:endParaRPr lang="de-DE" baseline="300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508000" y="2209800"/>
            <a:ext cx="8128000" cy="4343400"/>
          </a:xfrm>
        </p:spPr>
        <p:txBody>
          <a:bodyPr/>
          <a:lstStyle/>
          <a:p>
            <a:r>
              <a:rPr lang="de-DE" i="1" dirty="0"/>
              <a:t>First </a:t>
            </a:r>
            <a:r>
              <a:rPr lang="de-DE" i="1" dirty="0" err="1"/>
              <a:t>automated</a:t>
            </a:r>
            <a:r>
              <a:rPr lang="de-DE" i="1" dirty="0"/>
              <a:t> </a:t>
            </a:r>
            <a:r>
              <a:rPr lang="de-DE" i="1" dirty="0" err="1"/>
              <a:t>printing</a:t>
            </a:r>
            <a:r>
              <a:rPr lang="de-DE" i="1" dirty="0"/>
              <a:t> </a:t>
            </a:r>
            <a:r>
              <a:rPr lang="de-DE" i="1" dirty="0" err="1"/>
              <a:t>approach</a:t>
            </a:r>
            <a:r>
              <a:rPr lang="de-DE" i="1" dirty="0"/>
              <a:t> in </a:t>
            </a:r>
          </a:p>
          <a:p>
            <a:pPr marL="0" indent="0">
              <a:buNone/>
            </a:pPr>
            <a:r>
              <a:rPr lang="de-DE" i="1" dirty="0"/>
              <a:t>    dental </a:t>
            </a:r>
            <a:r>
              <a:rPr lang="de-DE" i="1" dirty="0" err="1"/>
              <a:t>coloring</a:t>
            </a:r>
            <a:br>
              <a:rPr lang="de-DE" i="1" dirty="0"/>
            </a:br>
            <a:endParaRPr lang="de-DE" i="1" dirty="0"/>
          </a:p>
          <a:p>
            <a:endParaRPr lang="de-DE" i="1" dirty="0"/>
          </a:p>
          <a:p>
            <a:r>
              <a:rPr lang="de-DE" i="1" dirty="0"/>
              <a:t>First external </a:t>
            </a:r>
            <a:r>
              <a:rPr lang="de-DE" i="1" dirty="0" err="1"/>
              <a:t>color</a:t>
            </a:r>
            <a:r>
              <a:rPr lang="de-DE" i="1" dirty="0"/>
              <a:t> </a:t>
            </a:r>
            <a:r>
              <a:rPr lang="de-DE" i="1" dirty="0" err="1"/>
              <a:t>acquisition</a:t>
            </a:r>
            <a:r>
              <a:rPr lang="de-DE" i="1" dirty="0"/>
              <a:t> </a:t>
            </a:r>
          </a:p>
          <a:p>
            <a:pPr marL="0" indent="0">
              <a:buNone/>
            </a:pPr>
            <a:r>
              <a:rPr lang="de-DE" i="1" dirty="0"/>
              <a:t>    </a:t>
            </a:r>
            <a:r>
              <a:rPr lang="de-DE" i="1" dirty="0" err="1"/>
              <a:t>using</a:t>
            </a:r>
            <a:r>
              <a:rPr lang="de-DE" i="1" dirty="0"/>
              <a:t> </a:t>
            </a:r>
            <a:r>
              <a:rPr lang="de-DE" i="1" dirty="0" err="1"/>
              <a:t>main</a:t>
            </a:r>
            <a:r>
              <a:rPr lang="de-DE" i="1" dirty="0"/>
              <a:t> </a:t>
            </a:r>
            <a:r>
              <a:rPr lang="de-DE" i="1" dirty="0" err="1"/>
              <a:t>ink</a:t>
            </a:r>
            <a:r>
              <a:rPr lang="de-DE" i="1" dirty="0"/>
              <a:t> </a:t>
            </a:r>
            <a:r>
              <a:rPr lang="de-DE" i="1" dirty="0" err="1"/>
              <a:t>colors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 a </a:t>
            </a:r>
            <a:r>
              <a:rPr lang="de-DE" i="1" dirty="0" err="1"/>
              <a:t>diluter</a:t>
            </a:r>
            <a:r>
              <a:rPr lang="de-DE" i="1" dirty="0"/>
              <a:t>  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25EE4D9-BB8A-47E7-B80D-D3EB15566E27}" type="datetime1">
              <a:rPr lang="de-DE" smtClean="0"/>
              <a:t>06.02.2018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8C8CAA9C-8124-4424-9DC8-866F6F2E3B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ZV </a:t>
            </a:r>
            <a:r>
              <a:rPr lang="de-DE" dirty="0" err="1"/>
              <a:t>MA:"Untersuchung</a:t>
            </a:r>
            <a:r>
              <a:rPr lang="de-DE" dirty="0"/>
              <a:t> des Einfärbeverhaltens von Zahnkeramiken aus Zirkoniumdioxid (ZrO2) durch Tintenstrahldruck mit metallionischen Tinten"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D09083-158E-4A4D-893E-6D20C74BF1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32" y="1828800"/>
            <a:ext cx="1446775" cy="36118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29227E-FB0B-4733-9C6F-4409463A453C}"/>
              </a:ext>
            </a:extLst>
          </p:cNvPr>
          <p:cNvSpPr txBox="1"/>
          <p:nvPr/>
        </p:nvSpPr>
        <p:spPr>
          <a:xfrm>
            <a:off x="5861816" y="5483870"/>
            <a:ext cx="2747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Deploying 100 </a:t>
            </a:r>
            <a:r>
              <a:rPr lang="en-US" sz="1400" dirty="0" err="1"/>
              <a:t>nL</a:t>
            </a:r>
            <a:r>
              <a:rPr lang="en-US" sz="1400" dirty="0"/>
              <a:t> Drops on the Zirconia Surface</a:t>
            </a:r>
          </a:p>
        </p:txBody>
      </p:sp>
    </p:spTree>
    <p:extLst>
      <p:ext uri="{BB962C8B-B14F-4D97-AF65-F5344CB8AC3E}">
        <p14:creationId xmlns:p14="http://schemas.microsoft.com/office/powerpoint/2010/main" val="459618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9. Experiment 1 (Material Properties)</a:t>
            </a:r>
            <a:endParaRPr lang="de-DE" baseline="300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216814" y="2217728"/>
            <a:ext cx="3271101" cy="848412"/>
          </a:xfrm>
        </p:spPr>
        <p:txBody>
          <a:bodyPr/>
          <a:lstStyle/>
          <a:p>
            <a:r>
              <a:rPr lang="de-DE" sz="2000" i="1" dirty="0"/>
              <a:t>Density, </a:t>
            </a:r>
            <a:r>
              <a:rPr lang="de-DE" sz="2000" i="1" dirty="0" err="1"/>
              <a:t>surface</a:t>
            </a:r>
            <a:r>
              <a:rPr lang="de-DE" sz="2000" i="1" dirty="0"/>
              <a:t> </a:t>
            </a:r>
            <a:r>
              <a:rPr lang="de-DE" sz="2000" i="1" dirty="0" err="1"/>
              <a:t>tension</a:t>
            </a:r>
            <a:r>
              <a:rPr lang="de-DE" sz="2000" i="1" dirty="0"/>
              <a:t>, and </a:t>
            </a:r>
            <a:r>
              <a:rPr lang="de-DE" sz="2000" i="1" dirty="0" err="1"/>
              <a:t>viscosity</a:t>
            </a:r>
            <a:r>
              <a:rPr lang="de-DE" sz="2000" i="1" dirty="0"/>
              <a:t> </a:t>
            </a:r>
            <a:r>
              <a:rPr lang="de-DE" sz="2000" i="1" dirty="0" err="1"/>
              <a:t>measurements</a:t>
            </a:r>
            <a:r>
              <a:rPr lang="de-DE" sz="2000" i="1" dirty="0"/>
              <a:t> </a:t>
            </a:r>
            <a:r>
              <a:rPr lang="de-DE" sz="2000" i="1" dirty="0" err="1"/>
              <a:t>with</a:t>
            </a:r>
            <a:r>
              <a:rPr lang="de-DE" sz="2000" i="1" dirty="0"/>
              <a:t> </a:t>
            </a:r>
          </a:p>
          <a:p>
            <a:pPr lvl="1"/>
            <a:r>
              <a:rPr lang="de-DE" sz="1600" i="1" dirty="0"/>
              <a:t>Haake RS100 </a:t>
            </a:r>
            <a:r>
              <a:rPr lang="de-DE" sz="1600" i="1" dirty="0" err="1"/>
              <a:t>Viskometer</a:t>
            </a:r>
            <a:endParaRPr lang="de-DE" sz="1600" i="1" dirty="0"/>
          </a:p>
          <a:p>
            <a:pPr lvl="1"/>
            <a:r>
              <a:rPr lang="de-DE" sz="1600" i="1" dirty="0"/>
              <a:t>Lauda TD1 </a:t>
            </a:r>
            <a:r>
              <a:rPr lang="de-DE" sz="1600" i="1" dirty="0" err="1"/>
              <a:t>Tensiometer</a:t>
            </a:r>
            <a:endParaRPr lang="de-DE" sz="1600" i="1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4411F2-7F35-4361-9EF5-7C370D420B98}" type="datetime1">
              <a:rPr lang="de-DE" smtClean="0"/>
              <a:t>06.02.2018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E0C13C14-236D-469A-9D86-A3A3F6BB98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ZV </a:t>
            </a:r>
            <a:r>
              <a:rPr lang="de-DE" dirty="0" err="1"/>
              <a:t>MA:"Untersuchung</a:t>
            </a:r>
            <a:r>
              <a:rPr lang="de-DE" dirty="0"/>
              <a:t> des Einfärbeverhaltens von Zahnkeramiken aus Zirkoniumdioxid (ZrO2) durch Tintenstrahldruck mit metallionischen Tinten"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31FD3-BCF3-43F1-874D-45BAD7D4F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54" y="1649691"/>
            <a:ext cx="5225745" cy="3334660"/>
          </a:xfrm>
          <a:prstGeom prst="rect">
            <a:avLst/>
          </a:prstGeom>
        </p:spPr>
      </p:pic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2F869F24-4955-47F8-8AA8-B6D10038FD7F}"/>
              </a:ext>
            </a:extLst>
          </p:cNvPr>
          <p:cNvSpPr txBox="1">
            <a:spLocks/>
          </p:cNvSpPr>
          <p:nvPr/>
        </p:nvSpPr>
        <p:spPr bwMode="auto">
          <a:xfrm>
            <a:off x="216813" y="5019295"/>
            <a:ext cx="3271101" cy="84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18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000" i="1" kern="0" dirty="0" err="1"/>
              <a:t>Porosity</a:t>
            </a:r>
            <a:r>
              <a:rPr lang="de-DE" sz="2000" i="1" kern="0" dirty="0"/>
              <a:t> </a:t>
            </a:r>
            <a:r>
              <a:rPr lang="de-DE" sz="2000" i="1" kern="0" dirty="0" err="1"/>
              <a:t>measurement</a:t>
            </a:r>
            <a:r>
              <a:rPr lang="de-DE" sz="2000" i="1" kern="0" dirty="0"/>
              <a:t> </a:t>
            </a:r>
            <a:r>
              <a:rPr lang="de-DE" sz="2000" i="1" kern="0" dirty="0" err="1"/>
              <a:t>with</a:t>
            </a:r>
            <a:r>
              <a:rPr lang="de-DE" sz="2000" i="1" kern="0" dirty="0"/>
              <a:t> </a:t>
            </a:r>
            <a:r>
              <a:rPr lang="de-DE" sz="2000" i="1" kern="0" dirty="0" err="1"/>
              <a:t>the</a:t>
            </a:r>
            <a:r>
              <a:rPr lang="de-DE" sz="2000" i="1" kern="0" dirty="0"/>
              <a:t> </a:t>
            </a:r>
            <a:r>
              <a:rPr lang="de-DE" sz="2000" i="1" kern="0" dirty="0" err="1"/>
              <a:t>gravimetric</a:t>
            </a:r>
            <a:r>
              <a:rPr lang="de-DE" sz="2000" i="1" kern="0" dirty="0"/>
              <a:t> </a:t>
            </a:r>
            <a:r>
              <a:rPr lang="de-DE" sz="2000" i="1" kern="0" dirty="0" err="1"/>
              <a:t>method</a:t>
            </a:r>
            <a:endParaRPr lang="de-DE" sz="2000" i="1" kern="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9F72696-F00D-4308-BAF4-366E274009B5}"/>
              </a:ext>
            </a:extLst>
          </p:cNvPr>
          <p:cNvSpPr/>
          <p:nvPr/>
        </p:nvSpPr>
        <p:spPr bwMode="auto">
          <a:xfrm>
            <a:off x="4341043" y="5443501"/>
            <a:ext cx="3625968" cy="498149"/>
          </a:xfrm>
          <a:prstGeom prst="roundRect">
            <a:avLst/>
          </a:prstGeom>
          <a:solidFill>
            <a:schemeClr val="bg1"/>
          </a:solidFill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rPr>
              <a:t>43% Void fraction</a:t>
            </a:r>
          </a:p>
        </p:txBody>
      </p:sp>
    </p:spTree>
    <p:extLst>
      <p:ext uri="{BB962C8B-B14F-4D97-AF65-F5344CB8AC3E}">
        <p14:creationId xmlns:p14="http://schemas.microsoft.com/office/powerpoint/2010/main" val="1606465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10. Experiment 2 (Absorption Time)</a:t>
            </a:r>
            <a:endParaRPr lang="de-DE" baseline="30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D48DF00-E074-4780-BF07-5382804A548B}" type="datetime1">
              <a:rPr lang="de-DE" smtClean="0"/>
              <a:t>06.02.2018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2CBF85FF-AB1C-4BC1-B5D5-D4BD6DB5D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ZV </a:t>
            </a:r>
            <a:r>
              <a:rPr lang="de-DE" dirty="0" err="1"/>
              <a:t>MA:"Untersuchung</a:t>
            </a:r>
            <a:r>
              <a:rPr lang="de-DE" dirty="0"/>
              <a:t> des Einfärbeverhaltens von Zahnkeramiken aus Zirkoniumdioxid (ZrO2) durch Tintenstrahldruck mit metallionischen Tinten"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5050CA-87C4-42A9-B45E-D3F17FCC81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018" y="2716907"/>
            <a:ext cx="6702981" cy="30617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D76AE6-31D9-4272-918F-72053AD5A5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50" y="2798509"/>
            <a:ext cx="1372508" cy="2980123"/>
          </a:xfrm>
          <a:prstGeom prst="rect">
            <a:avLst/>
          </a:prstGeom>
        </p:spPr>
      </p:pic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8C25B149-A1E9-467D-8B42-E2A123604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746316"/>
            <a:ext cx="8128000" cy="780068"/>
          </a:xfrm>
        </p:spPr>
        <p:txBody>
          <a:bodyPr/>
          <a:lstStyle/>
          <a:p>
            <a:r>
              <a:rPr lang="de-DE" i="1" dirty="0"/>
              <a:t>Absorption </a:t>
            </a:r>
            <a:r>
              <a:rPr lang="de-DE" i="1" dirty="0" err="1"/>
              <a:t>duration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a </a:t>
            </a:r>
            <a:r>
              <a:rPr lang="de-DE" i="1" dirty="0" err="1"/>
              <a:t>single</a:t>
            </a:r>
            <a:r>
              <a:rPr lang="de-DE" i="1" dirty="0"/>
              <a:t> 100 </a:t>
            </a:r>
            <a:r>
              <a:rPr lang="de-DE" i="1" dirty="0" err="1"/>
              <a:t>nL</a:t>
            </a:r>
            <a:r>
              <a:rPr lang="de-DE" i="1" dirty="0"/>
              <a:t> </a:t>
            </a:r>
            <a:r>
              <a:rPr lang="de-DE" i="1" dirty="0" err="1"/>
              <a:t>drop</a:t>
            </a:r>
            <a:r>
              <a:rPr lang="de-DE" i="1" dirty="0"/>
              <a:t> at </a:t>
            </a:r>
            <a:r>
              <a:rPr lang="de-DE" i="1" dirty="0" err="1"/>
              <a:t>Temperatures</a:t>
            </a:r>
            <a:r>
              <a:rPr lang="de-DE" i="1" dirty="0"/>
              <a:t> ranging </a:t>
            </a:r>
            <a:r>
              <a:rPr lang="de-DE" i="1" dirty="0" err="1"/>
              <a:t>from</a:t>
            </a:r>
            <a:r>
              <a:rPr lang="de-DE" i="1" dirty="0"/>
              <a:t> 20 </a:t>
            </a:r>
            <a:r>
              <a:rPr lang="en-US" i="1" dirty="0"/>
              <a:t>ºC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80 </a:t>
            </a:r>
            <a:r>
              <a:rPr lang="en-US" i="1" dirty="0"/>
              <a:t>ºC</a:t>
            </a:r>
            <a:endParaRPr lang="de-DE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C28A8D-33E3-4B91-AFCF-759B95205FFF}"/>
              </a:ext>
            </a:extLst>
          </p:cNvPr>
          <p:cNvSpPr txBox="1"/>
          <p:nvPr/>
        </p:nvSpPr>
        <p:spPr>
          <a:xfrm>
            <a:off x="70601" y="5828106"/>
            <a:ext cx="2747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Absorption of 100 </a:t>
            </a:r>
            <a:r>
              <a:rPr lang="en-US" sz="1400" dirty="0" err="1"/>
              <a:t>nL</a:t>
            </a:r>
            <a:r>
              <a:rPr lang="en-US" sz="1400" dirty="0"/>
              <a:t> Drops</a:t>
            </a:r>
            <a:br>
              <a:rPr lang="en-US" sz="1400" dirty="0"/>
            </a:br>
            <a:r>
              <a:rPr lang="en-US" sz="1400" dirty="0"/>
              <a:t> on the Zirconia Surface</a:t>
            </a:r>
          </a:p>
        </p:txBody>
      </p:sp>
    </p:spTree>
    <p:extLst>
      <p:ext uri="{BB962C8B-B14F-4D97-AF65-F5344CB8AC3E}">
        <p14:creationId xmlns:p14="http://schemas.microsoft.com/office/powerpoint/2010/main" val="479251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11. Experiment 3 (Drop Size)</a:t>
            </a:r>
            <a:endParaRPr lang="de-DE" baseline="30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E1D0AE5-30CC-44E2-BC84-8828C29A029A}" type="datetime1">
              <a:rPr lang="de-DE" smtClean="0"/>
              <a:t>06.02.2018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17F6E4A0-1C52-4981-9B16-77D258AC1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ZV </a:t>
            </a:r>
            <a:r>
              <a:rPr lang="de-DE" dirty="0" err="1"/>
              <a:t>MA:"Untersuchung</a:t>
            </a:r>
            <a:r>
              <a:rPr lang="de-DE" dirty="0"/>
              <a:t> des Einfärbeverhaltens von Zahnkeramiken aus Zirkoniumdioxid (ZrO2) durch Tintenstrahldruck mit metallionischen Tinten"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F5EF9D-A5EE-4DAD-B19F-FCC59F014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97" y="1752600"/>
            <a:ext cx="6313678" cy="4445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DCB698-0202-408E-B254-E060E97805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81" y="2073897"/>
            <a:ext cx="1765888" cy="386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1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12. </a:t>
            </a:r>
            <a:r>
              <a:rPr lang="de-DE" dirty="0" err="1"/>
              <a:t>Results</a:t>
            </a:r>
            <a:endParaRPr lang="de-DE" baseline="300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/>
              <a:t>Mit welcher Formel wird aus den oben genannten Messwerten das Ergebnis abgleitet, dass die Innovation vorteilhaft, vergleichbar oder nachteilhaft gegenüber dem Stand der Technik ist.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/>
              <a:t>JEDER muss aus den Messwerten die Ergebnisse ableiten können.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/>
              <a:t>Bitte denken Sie daran, f-Test und Signifikanz anzugeben.</a:t>
            </a:r>
            <a:endParaRPr lang="de-DE" i="1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16ECA34-872F-431D-ABB9-34CA62373AD2}" type="datetime1">
              <a:rPr lang="de-DE" smtClean="0"/>
              <a:t>06.02.2018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82BFA26A-C7AB-4AB5-AF42-44E4F6287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ZV </a:t>
            </a:r>
            <a:r>
              <a:rPr lang="de-DE" dirty="0" err="1"/>
              <a:t>MA:"Untersuchung</a:t>
            </a:r>
            <a:r>
              <a:rPr lang="de-DE" dirty="0"/>
              <a:t> des Einfärbeverhaltens von Zahnkeramiken aus Zirkoniumdioxid (ZrO2) durch Tintenstrahldruck mit metallionischen Tinten"</a:t>
            </a:r>
          </a:p>
        </p:txBody>
      </p:sp>
    </p:spTree>
    <p:extLst>
      <p:ext uri="{BB962C8B-B14F-4D97-AF65-F5344CB8AC3E}">
        <p14:creationId xmlns:p14="http://schemas.microsoft.com/office/powerpoint/2010/main" val="2545174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13. Summary</a:t>
            </a:r>
            <a:endParaRPr lang="de-DE" baseline="300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/>
              <a:t>Bitte geben Sie IN EINEM EINZIGEN SATZ an, mit welcher Restfehlerwahrscheinlichkeit Ihre Messung tatsächlich empirisch belegt, dass Ihre Lösung vorteilhaft, vergleichbar oder nachteilhaft gegenüber dem Stand der Technik ist.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/>
              <a:t>Nennen Sie Gründe und Vermutungen für unerwartete Ergebnisse.</a:t>
            </a:r>
            <a:endParaRPr lang="de-DE" i="1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3383FE4-6F66-440F-9477-F1D4C5BE2D66}" type="datetime1">
              <a:rPr lang="de-DE" smtClean="0"/>
              <a:t>06.02.2018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A2E921C2-A152-4FEA-84A4-246ADAF46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ZV </a:t>
            </a:r>
            <a:r>
              <a:rPr lang="de-DE" dirty="0" err="1"/>
              <a:t>MA:"Untersuchung</a:t>
            </a:r>
            <a:r>
              <a:rPr lang="de-DE" dirty="0"/>
              <a:t> des Einfärbeverhaltens von Zahnkeramiken aus Zirkoniumdioxid (ZrO2) durch Tintenstrahldruck mit metallionischen Tinten"</a:t>
            </a:r>
          </a:p>
        </p:txBody>
      </p:sp>
    </p:spTree>
    <p:extLst>
      <p:ext uri="{BB962C8B-B14F-4D97-AF65-F5344CB8AC3E}">
        <p14:creationId xmlns:p14="http://schemas.microsoft.com/office/powerpoint/2010/main" val="3968633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algn="ctr"/>
            <a:r>
              <a:rPr lang="de-DE" dirty="0"/>
              <a:t>Vielen Dank!</a:t>
            </a:r>
          </a:p>
        </p:txBody>
      </p:sp>
      <p:sp>
        <p:nvSpPr>
          <p:cNvPr id="8" name="Untertitel 7"/>
          <p:cNvSpPr>
            <a:spLocks noGrp="1"/>
          </p:cNvSpPr>
          <p:nvPr>
            <p:ph idx="1"/>
          </p:nvPr>
        </p:nvSpPr>
        <p:spPr>
          <a:xfrm>
            <a:off x="508000" y="1505744"/>
            <a:ext cx="8128000" cy="4343400"/>
          </a:xfrm>
        </p:spPr>
        <p:txBody>
          <a:bodyPr/>
          <a:lstStyle/>
          <a:p>
            <a:pPr marL="0" indent="0" algn="l">
              <a:buNone/>
            </a:pPr>
            <a:r>
              <a:rPr lang="de-DE" dirty="0"/>
              <a:t>Referenzen: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GB" sz="1200" dirty="0"/>
              <a:t>Gas sensors based on MEMS structures made of ceramic ZrO2/Y2O3 material</a:t>
            </a:r>
            <a:endParaRPr lang="de-DE" sz="1200" dirty="0"/>
          </a:p>
          <a:p>
            <a:pPr marL="171450" indent="-171450" algn="l">
              <a:buFont typeface="Arial" pitchFamily="34" charset="0"/>
              <a:buChar char="•"/>
            </a:pPr>
            <a:r>
              <a:rPr lang="de-DE" sz="1200" dirty="0"/>
              <a:t>B…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lang="de-DE" sz="1200" dirty="0"/>
              <a:t>Czabke, A.; Marsch, S.; </a:t>
            </a:r>
            <a:r>
              <a:rPr lang="de-DE" sz="1200" dirty="0" err="1"/>
              <a:t>Lueth</a:t>
            </a:r>
            <a:r>
              <a:rPr lang="de-DE" sz="1200" dirty="0"/>
              <a:t>, T.C. (2011): </a:t>
            </a:r>
            <a:r>
              <a:rPr lang="de-DE" sz="1200" dirty="0" err="1"/>
              <a:t>Accelerometer</a:t>
            </a:r>
            <a:r>
              <a:rPr lang="de-DE" sz="1200" dirty="0"/>
              <a:t> </a:t>
            </a:r>
            <a:r>
              <a:rPr lang="de-DE" sz="1200" dirty="0" err="1"/>
              <a:t>Based</a:t>
            </a:r>
            <a:r>
              <a:rPr lang="de-DE" sz="1200" dirty="0"/>
              <a:t> Real-Time </a:t>
            </a:r>
            <a:r>
              <a:rPr lang="de-DE" sz="1200" dirty="0" err="1"/>
              <a:t>Activity</a:t>
            </a:r>
            <a:r>
              <a:rPr lang="de-DE" sz="1200" dirty="0"/>
              <a:t> Analysis on a </a:t>
            </a:r>
            <a:r>
              <a:rPr lang="de-DE" sz="1200" dirty="0" err="1"/>
              <a:t>Microcontroller</a:t>
            </a:r>
            <a:r>
              <a:rPr lang="de-DE" sz="1200" dirty="0"/>
              <a:t>. IEEE Conference on </a:t>
            </a:r>
            <a:r>
              <a:rPr lang="de-DE" sz="1200" dirty="0" err="1"/>
              <a:t>Pervasive</a:t>
            </a:r>
            <a:r>
              <a:rPr lang="de-DE" sz="1200" dirty="0"/>
              <a:t> </a:t>
            </a:r>
            <a:r>
              <a:rPr lang="de-DE" sz="1200" dirty="0" err="1"/>
              <a:t>Health</a:t>
            </a:r>
            <a:r>
              <a:rPr lang="de-DE" sz="1200" dirty="0"/>
              <a:t> 2011, Dublin, 23-26 May 2011, pp. 1-7.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lang="de-DE" sz="1200" dirty="0"/>
              <a:t>…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lang="de-DE" sz="1200" dirty="0"/>
              <a:t>…</a:t>
            </a:r>
          </a:p>
          <a:p>
            <a:pPr marL="171450" indent="-171450" algn="l">
              <a:buFont typeface="Arial" pitchFamily="34" charset="0"/>
              <a:buChar char="•"/>
            </a:pPr>
            <a:r>
              <a:rPr lang="de-DE" sz="1200" dirty="0"/>
              <a:t>…</a:t>
            </a:r>
          </a:p>
          <a:p>
            <a:pPr marL="171450" indent="-171450" algn="l">
              <a:buFont typeface="Arial" pitchFamily="34" charset="0"/>
              <a:buChar char="•"/>
            </a:pPr>
            <a:endParaRPr lang="de-DE" sz="1200" dirty="0"/>
          </a:p>
          <a:p>
            <a:pPr marL="171450" indent="-171450" algn="l">
              <a:buFont typeface="Arial" pitchFamily="34" charset="0"/>
              <a:buChar char="•"/>
            </a:pPr>
            <a:endParaRPr lang="de-DE" dirty="0"/>
          </a:p>
          <a:p>
            <a:pPr algn="l"/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52400" y="5849144"/>
            <a:ext cx="883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chemeClr val="bg2"/>
                </a:solidFill>
              </a:rPr>
              <a:t>www.mimed.de</a:t>
            </a: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20C387-0F09-4BB3-8A36-0866A7DFF76A}" type="datetime1">
              <a:rPr lang="de-DE" smtClean="0"/>
              <a:t>06.02.2018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137F6C0-61EA-403E-800C-2B59F387F180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9" name="Fußzeilenplatzhalter 5">
            <a:extLst>
              <a:ext uri="{FF2B5EF4-FFF2-40B4-BE49-F238E27FC236}">
                <a16:creationId xmlns:a16="http://schemas.microsoft.com/office/drawing/2014/main" id="{01FD8FA1-7A21-4FE3-B6AE-5DA9445486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ZV </a:t>
            </a:r>
            <a:r>
              <a:rPr lang="de-DE" dirty="0" err="1"/>
              <a:t>MA:"Untersuchung</a:t>
            </a:r>
            <a:r>
              <a:rPr lang="de-DE" dirty="0"/>
              <a:t> des Einfärbeverhaltens von Zahnkeramiken aus Zirkoniumdioxid (ZrO2) durch Tintenstrahldruck mit metallionischen Tinten"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C25D6D-83CA-468A-BB43-17EEE14EDD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61" y="4828094"/>
            <a:ext cx="1312720" cy="111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0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10245A7-FDDB-410A-8B02-B85F25B7CF80}" type="datetime1">
              <a:rPr lang="de-DE" smtClean="0"/>
              <a:t>06.02.2018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16279E-98F3-48D2-AA08-6A2679F506CB}"/>
              </a:ext>
            </a:extLst>
          </p:cNvPr>
          <p:cNvSpPr txBox="1"/>
          <p:nvPr/>
        </p:nvSpPr>
        <p:spPr>
          <a:xfrm>
            <a:off x="507999" y="1582467"/>
            <a:ext cx="79949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More then 1M tooth replacements annually</a:t>
            </a:r>
          </a:p>
          <a:p>
            <a:pPr algn="l"/>
            <a:r>
              <a:rPr lang="en-US" sz="1600" dirty="0"/>
              <a:t>     (</a:t>
            </a:r>
            <a:r>
              <a:rPr lang="de-DE" sz="1600" dirty="0"/>
              <a:t>Deutsche Gesellschaft für Implantologie im Zahn-, Mund- und Kieferbereich e. V. </a:t>
            </a:r>
          </a:p>
          <a:p>
            <a:pPr algn="l"/>
            <a:r>
              <a:rPr lang="en-US" sz="1600" dirty="0"/>
              <a:t>      (DGI), 2018)</a:t>
            </a:r>
          </a:p>
          <a:p>
            <a:pPr algn="l"/>
            <a:endParaRPr lang="en-US" sz="1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Zirconia the most popular material</a:t>
            </a:r>
          </a:p>
          <a:p>
            <a:pPr algn="l"/>
            <a:endParaRPr lang="en-US" sz="1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Translucent ceramic crowns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9E70B68-23B2-4565-8399-FB97189D7F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3400984"/>
            <a:ext cx="4188565" cy="24583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8A60A8-7458-4F14-A31A-89F0FE07CAFA}"/>
              </a:ext>
            </a:extLst>
          </p:cNvPr>
          <p:cNvSpPr txBox="1"/>
          <p:nvPr/>
        </p:nvSpPr>
        <p:spPr>
          <a:xfrm>
            <a:off x="5297169" y="5866877"/>
            <a:ext cx="2954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Color determination procedure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01DDE7-F6DA-441D-9502-CF7D3F6D1D35}"/>
              </a:ext>
            </a:extLst>
          </p:cNvPr>
          <p:cNvGrpSpPr/>
          <p:nvPr/>
        </p:nvGrpSpPr>
        <p:grpSpPr>
          <a:xfrm>
            <a:off x="629656" y="3461788"/>
            <a:ext cx="2864950" cy="2820587"/>
            <a:chOff x="6347866" y="743247"/>
            <a:chExt cx="2864950" cy="282058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4DE23E-41C4-4366-BB7D-40F79ACDC172}"/>
                </a:ext>
              </a:extLst>
            </p:cNvPr>
            <p:cNvSpPr txBox="1"/>
            <p:nvPr/>
          </p:nvSpPr>
          <p:spPr>
            <a:xfrm>
              <a:off x="6347866" y="2979059"/>
              <a:ext cx="28649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Crown, abutment and implant</a:t>
              </a:r>
            </a:p>
            <a:p>
              <a:pPr algn="ctr"/>
              <a:r>
                <a:rPr lang="en-US" sz="1600" dirty="0"/>
                <a:t>(</a:t>
              </a:r>
              <a:r>
                <a:rPr lang="en-US" sz="1600" i="1" dirty="0" err="1"/>
                <a:t>ecoDenta</a:t>
              </a:r>
              <a:r>
                <a:rPr lang="en-US" sz="1600" dirty="0"/>
                <a:t>)</a:t>
              </a:r>
            </a:p>
          </p:txBody>
        </p:sp>
        <p:pic>
          <p:nvPicPr>
            <p:cNvPr id="1028" name="Picture 4" descr="Image result for parts of an dental implant">
              <a:extLst>
                <a:ext uri="{FF2B5EF4-FFF2-40B4-BE49-F238E27FC236}">
                  <a16:creationId xmlns:a16="http://schemas.microsoft.com/office/drawing/2014/main" id="{F6B204E9-DE05-4718-9799-F7923E6F09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796" y="743247"/>
              <a:ext cx="1869153" cy="2302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Fußzeilenplatzhalter 5">
            <a:extLst>
              <a:ext uri="{FF2B5EF4-FFF2-40B4-BE49-F238E27FC236}">
                <a16:creationId xmlns:a16="http://schemas.microsoft.com/office/drawing/2014/main" id="{B03DB0D2-F2FC-40D6-83C3-5FCB9ADEC6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ZV </a:t>
            </a:r>
            <a:r>
              <a:rPr lang="de-DE" dirty="0" err="1"/>
              <a:t>MA:"Untersuchung</a:t>
            </a:r>
            <a:r>
              <a:rPr lang="de-DE" dirty="0"/>
              <a:t> des Einfärbeverhaltens von Zahnkeramiken aus Zirkoniumdioxid (ZrO2) durch Tintenstrahldruck mit metallionischen Tinten"</a:t>
            </a:r>
          </a:p>
        </p:txBody>
      </p:sp>
    </p:spTree>
    <p:extLst>
      <p:ext uri="{BB962C8B-B14F-4D97-AF65-F5344CB8AC3E}">
        <p14:creationId xmlns:p14="http://schemas.microsoft.com/office/powerpoint/2010/main" val="119824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D6A6FAF-E3EB-4C53-BDE5-37238F121870}"/>
              </a:ext>
            </a:extLst>
          </p:cNvPr>
          <p:cNvSpPr txBox="1"/>
          <p:nvPr/>
        </p:nvSpPr>
        <p:spPr>
          <a:xfrm>
            <a:off x="514141" y="1757895"/>
            <a:ext cx="42827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Making of dental implants: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Milling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Brushing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Furnacing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Polishing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  <a:endParaRPr lang="de-DE" baseline="30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C5BA31-31A1-4407-9B4A-2464841EC165}" type="datetime1">
              <a:rPr lang="de-DE" smtClean="0"/>
              <a:t>06.02.2018</a:t>
            </a:fld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D9ADA0-67F5-40B8-BF01-1547D5A78FBD}"/>
              </a:ext>
            </a:extLst>
          </p:cNvPr>
          <p:cNvGrpSpPr/>
          <p:nvPr/>
        </p:nvGrpSpPr>
        <p:grpSpPr>
          <a:xfrm>
            <a:off x="2500811" y="2284805"/>
            <a:ext cx="1863064" cy="3800415"/>
            <a:chOff x="2500811" y="2284805"/>
            <a:chExt cx="1863064" cy="380041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6971C6-A7B7-4C49-BF75-638A5A10D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515" y="2284805"/>
              <a:ext cx="1553657" cy="348483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F3570C-1C66-4898-B4CD-04D79E38B0D1}"/>
                </a:ext>
              </a:extLst>
            </p:cNvPr>
            <p:cNvSpPr txBox="1"/>
            <p:nvPr/>
          </p:nvSpPr>
          <p:spPr>
            <a:xfrm>
              <a:off x="2500811" y="5777443"/>
              <a:ext cx="1863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(</a:t>
              </a:r>
              <a:r>
                <a:rPr lang="en-US" sz="1400" dirty="0" err="1"/>
                <a:t>Zirkonzahn</a:t>
              </a:r>
              <a:r>
                <a:rPr lang="en-US" sz="1400" dirty="0"/>
                <a:t>, 2018)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93E0C4-D65D-4A2D-9033-068A09272462}"/>
              </a:ext>
            </a:extLst>
          </p:cNvPr>
          <p:cNvGrpSpPr/>
          <p:nvPr/>
        </p:nvGrpSpPr>
        <p:grpSpPr>
          <a:xfrm>
            <a:off x="4760911" y="1839580"/>
            <a:ext cx="4090627" cy="4278045"/>
            <a:chOff x="4285887" y="785492"/>
            <a:chExt cx="4572001" cy="47814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CBBEE2-6EFD-425D-835D-FB8E43E16463}"/>
                </a:ext>
              </a:extLst>
            </p:cNvPr>
            <p:cNvSpPr txBox="1"/>
            <p:nvPr/>
          </p:nvSpPr>
          <p:spPr>
            <a:xfrm>
              <a:off x="5363363" y="5222971"/>
              <a:ext cx="2767462" cy="343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 lab card (</a:t>
              </a:r>
              <a:r>
                <a:rPr lang="en-US" sz="1400" dirty="0" err="1"/>
                <a:t>Sharpling</a:t>
              </a:r>
              <a:r>
                <a:rPr lang="en-US" sz="1400" dirty="0"/>
                <a:t>, 2015)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CE20DD4-3AB5-40DA-A5AD-CFE4540A6C39}"/>
                </a:ext>
              </a:extLst>
            </p:cNvPr>
            <p:cNvGrpSpPr/>
            <p:nvPr/>
          </p:nvGrpSpPr>
          <p:grpSpPr>
            <a:xfrm>
              <a:off x="4285887" y="785492"/>
              <a:ext cx="4572001" cy="4429676"/>
              <a:chOff x="4285887" y="785492"/>
              <a:chExt cx="4572001" cy="442967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721903C-FF01-4D64-AA36-A7B79FCFC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5887" y="785492"/>
                <a:ext cx="4572001" cy="22282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B132F31-D5D2-409D-97BD-B0CA13525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5887" y="3021493"/>
                <a:ext cx="4572001" cy="2193675"/>
              </a:xfrm>
              <a:prstGeom prst="rect">
                <a:avLst/>
              </a:prstGeom>
            </p:spPr>
          </p:pic>
        </p:grpSp>
      </p:grpSp>
      <p:sp>
        <p:nvSpPr>
          <p:cNvPr id="21" name="Fußzeilenplatzhalter 5">
            <a:extLst>
              <a:ext uri="{FF2B5EF4-FFF2-40B4-BE49-F238E27FC236}">
                <a16:creationId xmlns:a16="http://schemas.microsoft.com/office/drawing/2014/main" id="{4E573975-9AF9-4792-AC84-A77A7AF23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ZV </a:t>
            </a:r>
            <a:r>
              <a:rPr lang="de-DE" dirty="0" err="1"/>
              <a:t>MA:"Untersuchung</a:t>
            </a:r>
            <a:r>
              <a:rPr lang="de-DE" dirty="0"/>
              <a:t> des Einfärbeverhaltens von Zahnkeramiken aus Zirkoniumdioxid (ZrO2) durch Tintenstrahldruck mit metallionischen Tinten"</a:t>
            </a:r>
          </a:p>
        </p:txBody>
      </p:sp>
    </p:spTree>
    <p:extLst>
      <p:ext uri="{BB962C8B-B14F-4D97-AF65-F5344CB8AC3E}">
        <p14:creationId xmlns:p14="http://schemas.microsoft.com/office/powerpoint/2010/main" val="466727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D6A6FAF-E3EB-4C53-BDE5-37238F121870}"/>
              </a:ext>
            </a:extLst>
          </p:cNvPr>
          <p:cNvSpPr txBox="1"/>
          <p:nvPr/>
        </p:nvSpPr>
        <p:spPr>
          <a:xfrm>
            <a:off x="514141" y="1757895"/>
            <a:ext cx="42827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Making of dental implants: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Milling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Brushing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Furnacing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Polishing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  <a:endParaRPr lang="de-DE" baseline="30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1C5BA31-31A1-4407-9B4A-2464841EC165}" type="datetime1">
              <a:rPr lang="de-DE" smtClean="0"/>
              <a:t>06.02.2018</a:t>
            </a:fld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D9ADA0-67F5-40B8-BF01-1547D5A78FBD}"/>
              </a:ext>
            </a:extLst>
          </p:cNvPr>
          <p:cNvGrpSpPr/>
          <p:nvPr/>
        </p:nvGrpSpPr>
        <p:grpSpPr>
          <a:xfrm>
            <a:off x="2500811" y="2284805"/>
            <a:ext cx="1863064" cy="3800415"/>
            <a:chOff x="2500811" y="2284805"/>
            <a:chExt cx="1863064" cy="380041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6971C6-A7B7-4C49-BF75-638A5A10D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515" y="2284805"/>
              <a:ext cx="1553657" cy="348483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F3570C-1C66-4898-B4CD-04D79E38B0D1}"/>
                </a:ext>
              </a:extLst>
            </p:cNvPr>
            <p:cNvSpPr txBox="1"/>
            <p:nvPr/>
          </p:nvSpPr>
          <p:spPr>
            <a:xfrm>
              <a:off x="2500811" y="5777443"/>
              <a:ext cx="1863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(</a:t>
              </a:r>
              <a:r>
                <a:rPr lang="en-US" sz="1400" dirty="0" err="1"/>
                <a:t>Zirkonzahn</a:t>
              </a:r>
              <a:r>
                <a:rPr lang="en-US" sz="1400" dirty="0"/>
                <a:t>, 2018)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FCBBEE2-6EFD-425D-835D-FB8E43E16463}"/>
              </a:ext>
            </a:extLst>
          </p:cNvPr>
          <p:cNvSpPr txBox="1"/>
          <p:nvPr/>
        </p:nvSpPr>
        <p:spPr>
          <a:xfrm>
            <a:off x="5724942" y="5809848"/>
            <a:ext cx="2476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 lab card (</a:t>
            </a:r>
            <a:r>
              <a:rPr lang="en-US" sz="1400" dirty="0" err="1"/>
              <a:t>Sharpling</a:t>
            </a:r>
            <a:r>
              <a:rPr lang="en-US" sz="1400" dirty="0"/>
              <a:t>, 2015)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132F31-D5D2-409D-97BD-B0CA13525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1" y="3840157"/>
            <a:ext cx="4090627" cy="1962709"/>
          </a:xfrm>
          <a:prstGeom prst="rect">
            <a:avLst/>
          </a:prstGeom>
        </p:spPr>
      </p:pic>
      <p:sp>
        <p:nvSpPr>
          <p:cNvPr id="21" name="Fußzeilenplatzhalter 5">
            <a:extLst>
              <a:ext uri="{FF2B5EF4-FFF2-40B4-BE49-F238E27FC236}">
                <a16:creationId xmlns:a16="http://schemas.microsoft.com/office/drawing/2014/main" id="{4E573975-9AF9-4792-AC84-A77A7AF23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ZV </a:t>
            </a:r>
            <a:r>
              <a:rPr lang="de-DE" dirty="0" err="1"/>
              <a:t>MA:"Untersuchung</a:t>
            </a:r>
            <a:r>
              <a:rPr lang="de-DE" dirty="0"/>
              <a:t> des Einfärbeverhaltens von Zahnkeramiken aus Zirkoniumdioxid (ZrO2) durch Tintenstrahldruck mit metallionischen Tinten"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893FE0-C7D9-4329-856F-74ED0E55A6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2" t="37491" r="58915" b="-797"/>
          <a:stretch/>
        </p:blipFill>
        <p:spPr>
          <a:xfrm>
            <a:off x="4796888" y="900642"/>
            <a:ext cx="3832971" cy="290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78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72683EE-00F3-4447-817A-2EB6283633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21" b="46011" l="0" r="98321"/>
                    </a14:imgEffect>
                    <a14:imgEffect>
                      <a14:colorTemperature colorTemp="7137"/>
                    </a14:imgEffect>
                    <a14:imgEffect>
                      <a14:saturation sat="1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1320"/>
          <a:stretch/>
        </p:blipFill>
        <p:spPr>
          <a:xfrm>
            <a:off x="4636008" y="3932964"/>
            <a:ext cx="4282328" cy="23933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</a:t>
            </a:r>
            <a:r>
              <a:rPr lang="de-DE" dirty="0" err="1"/>
              <a:t>Drawbacks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  <a:endParaRPr lang="de-DE" baseline="30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80DCD5-C6D0-4F45-9178-114F7B544667}" type="datetime1">
              <a:rPr lang="de-DE" smtClean="0"/>
              <a:t>06.02.2018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A58D88-1A48-42C9-85FB-699C4EC69C1A}"/>
              </a:ext>
            </a:extLst>
          </p:cNvPr>
          <p:cNvSpPr txBox="1"/>
          <p:nvPr/>
        </p:nvSpPr>
        <p:spPr>
          <a:xfrm>
            <a:off x="6566748" y="5524535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</a:t>
            </a:r>
            <a:r>
              <a:rPr lang="en-US" sz="1400" dirty="0" err="1"/>
              <a:t>Zirkonzahn</a:t>
            </a:r>
            <a:r>
              <a:rPr lang="en-US" sz="1400" dirty="0"/>
              <a:t>, 2018)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9BAC2B-E834-43EF-B0AB-DFF3852B0ABD}"/>
              </a:ext>
            </a:extLst>
          </p:cNvPr>
          <p:cNvSpPr txBox="1"/>
          <p:nvPr/>
        </p:nvSpPr>
        <p:spPr>
          <a:xfrm>
            <a:off x="508000" y="2044005"/>
            <a:ext cx="6635278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Time consuming : ~ 5 Minutes per tooth </a:t>
            </a:r>
            <a:r>
              <a:rPr lang="en-US" sz="1600" dirty="0"/>
              <a:t>(</a:t>
            </a:r>
            <a:r>
              <a:rPr lang="en-US" sz="1600" i="1" dirty="0"/>
              <a:t>IDS CAD</a:t>
            </a:r>
            <a:r>
              <a:rPr lang="en-US" sz="1600" dirty="0"/>
              <a:t>, 2015)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Experienced dental technician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Sequential shading precision concerns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Fußzeilenplatzhalter 5">
            <a:extLst>
              <a:ext uri="{FF2B5EF4-FFF2-40B4-BE49-F238E27FC236}">
                <a16:creationId xmlns:a16="http://schemas.microsoft.com/office/drawing/2014/main" id="{F849CC27-921C-42CC-A679-5CEE01DCE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ZV </a:t>
            </a:r>
            <a:r>
              <a:rPr lang="de-DE" dirty="0" err="1"/>
              <a:t>MA:"Untersuchung</a:t>
            </a:r>
            <a:r>
              <a:rPr lang="de-DE" dirty="0"/>
              <a:t> des Einfärbeverhaltens von Zahnkeramiken aus Zirkoniumdioxid (ZrO2) durch Tintenstrahldruck mit metallionischen Tinten"</a:t>
            </a:r>
          </a:p>
        </p:txBody>
      </p:sp>
    </p:spTree>
    <p:extLst>
      <p:ext uri="{BB962C8B-B14F-4D97-AF65-F5344CB8AC3E}">
        <p14:creationId xmlns:p14="http://schemas.microsoft.com/office/powerpoint/2010/main" val="206680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</a:t>
            </a:r>
            <a:r>
              <a:rPr lang="de-DE" dirty="0" err="1"/>
              <a:t>Assignment</a:t>
            </a:r>
            <a:endParaRPr lang="de-DE" baseline="300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i="1" dirty="0"/>
              <a:t>Development </a:t>
            </a:r>
            <a:r>
              <a:rPr lang="de-DE" i="1" dirty="0" err="1"/>
              <a:t>of</a:t>
            </a:r>
            <a:r>
              <a:rPr lang="de-DE" i="1" dirty="0"/>
              <a:t> a </a:t>
            </a:r>
            <a:r>
              <a:rPr lang="de-DE" i="1" dirty="0" err="1"/>
              <a:t>process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generation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dental </a:t>
            </a:r>
            <a:r>
              <a:rPr lang="de-DE" i="1" dirty="0" err="1"/>
              <a:t>color</a:t>
            </a:r>
            <a:r>
              <a:rPr lang="de-DE" i="1" dirty="0"/>
              <a:t> </a:t>
            </a:r>
            <a:r>
              <a:rPr lang="de-DE" i="1" dirty="0" err="1"/>
              <a:t>shades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 a </a:t>
            </a:r>
            <a:r>
              <a:rPr lang="de-DE" i="1" dirty="0" err="1"/>
              <a:t>printer</a:t>
            </a:r>
            <a:endParaRPr lang="de-DE" i="1" dirty="0"/>
          </a:p>
          <a:p>
            <a:endParaRPr lang="de-DE" i="1" dirty="0"/>
          </a:p>
          <a:p>
            <a:r>
              <a:rPr lang="de-DE" i="1" dirty="0"/>
              <a:t>Determination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parameters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printing</a:t>
            </a:r>
            <a:r>
              <a:rPr lang="de-DE" i="1" dirty="0"/>
              <a:t> </a:t>
            </a:r>
            <a:r>
              <a:rPr lang="de-DE" i="1" dirty="0" err="1"/>
              <a:t>system</a:t>
            </a:r>
            <a:endParaRPr lang="de-DE" i="1" dirty="0"/>
          </a:p>
          <a:p>
            <a:endParaRPr lang="de-DE" i="1" dirty="0"/>
          </a:p>
          <a:p>
            <a:r>
              <a:rPr lang="de-DE" i="1" dirty="0" err="1"/>
              <a:t>Verification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existing</a:t>
            </a:r>
            <a:r>
              <a:rPr lang="de-DE" i="1" dirty="0"/>
              <a:t> </a:t>
            </a:r>
            <a:r>
              <a:rPr lang="de-DE" i="1" dirty="0" err="1"/>
              <a:t>color</a:t>
            </a:r>
            <a:r>
              <a:rPr lang="de-DE" i="1" dirty="0"/>
              <a:t> </a:t>
            </a:r>
            <a:r>
              <a:rPr lang="de-DE" i="1" dirty="0" err="1"/>
              <a:t>standards</a:t>
            </a:r>
            <a:endParaRPr lang="de-DE" i="1" dirty="0"/>
          </a:p>
          <a:p>
            <a:endParaRPr lang="de-DE" i="1" dirty="0"/>
          </a:p>
          <a:p>
            <a:pPr marL="0" indent="0">
              <a:buNone/>
            </a:pPr>
            <a:endParaRPr lang="de-DE" i="1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2DEC8B8-FBD4-4F04-B372-3CCE963EB4E7}" type="datetime1">
              <a:rPr lang="de-DE" smtClean="0"/>
              <a:t>06.02.2018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ZV </a:t>
            </a:r>
            <a:r>
              <a:rPr lang="de-DE" dirty="0" err="1"/>
              <a:t>MA:"Untersuchung</a:t>
            </a:r>
            <a:r>
              <a:rPr lang="de-DE" dirty="0"/>
              <a:t> des Einfärbeverhaltens von Zahnkeramiken aus Zirkoniumdioxid (ZrO2) durch Tintenstrahldruck mit metallionischen Tinten"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559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Expected</a:t>
            </a:r>
            <a:r>
              <a:rPr lang="de-DE" dirty="0"/>
              <a:t> Advantages</a:t>
            </a:r>
            <a:endParaRPr lang="de-DE" baseline="300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i="1" dirty="0"/>
              <a:t>Shorter </a:t>
            </a:r>
            <a:r>
              <a:rPr lang="de-DE" i="1" dirty="0" err="1"/>
              <a:t>lead</a:t>
            </a:r>
            <a:r>
              <a:rPr lang="de-DE" i="1" dirty="0"/>
              <a:t> time</a:t>
            </a:r>
          </a:p>
          <a:p>
            <a:endParaRPr lang="de-DE" i="1" dirty="0"/>
          </a:p>
          <a:p>
            <a:r>
              <a:rPr lang="de-DE" i="1" dirty="0"/>
              <a:t>High </a:t>
            </a:r>
            <a:r>
              <a:rPr lang="de-DE" i="1" dirty="0" err="1"/>
              <a:t>reproducibility</a:t>
            </a:r>
            <a:endParaRPr lang="de-DE" i="1" dirty="0"/>
          </a:p>
          <a:p>
            <a:endParaRPr lang="de-DE" i="1" dirty="0"/>
          </a:p>
          <a:p>
            <a:r>
              <a:rPr lang="de-DE" i="1" dirty="0"/>
              <a:t>High </a:t>
            </a:r>
            <a:r>
              <a:rPr lang="de-DE" i="1" dirty="0" err="1"/>
              <a:t>resolution</a:t>
            </a:r>
            <a:r>
              <a:rPr lang="de-DE" i="1" dirty="0"/>
              <a:t> &amp; </a:t>
            </a:r>
            <a:r>
              <a:rPr lang="de-DE" i="1" dirty="0" err="1"/>
              <a:t>low</a:t>
            </a:r>
            <a:r>
              <a:rPr lang="de-DE" i="1" dirty="0"/>
              <a:t> </a:t>
            </a:r>
            <a:r>
              <a:rPr lang="de-DE" i="1" dirty="0" err="1"/>
              <a:t>segregation</a:t>
            </a:r>
            <a:endParaRPr lang="de-DE" i="1" dirty="0"/>
          </a:p>
          <a:p>
            <a:endParaRPr lang="de-DE" i="1" dirty="0"/>
          </a:p>
          <a:p>
            <a:r>
              <a:rPr lang="de-DE" i="1" dirty="0" err="1"/>
              <a:t>Less</a:t>
            </a:r>
            <a:r>
              <a:rPr lang="de-DE" i="1" dirty="0"/>
              <a:t> high </a:t>
            </a:r>
            <a:r>
              <a:rPr lang="de-DE" i="1" dirty="0" err="1"/>
              <a:t>skilled</a:t>
            </a:r>
            <a:r>
              <a:rPr lang="de-DE" i="1" dirty="0"/>
              <a:t> </a:t>
            </a:r>
            <a:r>
              <a:rPr lang="de-DE" i="1" dirty="0" err="1"/>
              <a:t>workforce</a:t>
            </a:r>
            <a:endParaRPr lang="de-DE" i="1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CC9EAAC-3166-44B6-A9FA-7C9438376345}" type="datetime1">
              <a:rPr lang="de-DE" smtClean="0"/>
              <a:t>06.02.2018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D2AE3E58-4BFB-491B-90BB-37160DBD2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ZV </a:t>
            </a:r>
            <a:r>
              <a:rPr lang="de-DE" dirty="0" err="1"/>
              <a:t>MA:"Untersuchung</a:t>
            </a:r>
            <a:r>
              <a:rPr lang="de-DE" dirty="0"/>
              <a:t> des Einfärbeverhaltens von Zahnkeramiken aus Zirkoniumdioxid (ZrO2) durch Tintenstrahldruck mit metallionischen Tinten"</a:t>
            </a:r>
          </a:p>
        </p:txBody>
      </p:sp>
    </p:spTree>
    <p:extLst>
      <p:ext uri="{BB962C8B-B14F-4D97-AF65-F5344CB8AC3E}">
        <p14:creationId xmlns:p14="http://schemas.microsoft.com/office/powerpoint/2010/main" val="350530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Concept (</a:t>
            </a:r>
            <a:r>
              <a:rPr lang="de-DE" dirty="0" err="1"/>
              <a:t>Structure</a:t>
            </a:r>
            <a:r>
              <a:rPr lang="de-DE" dirty="0"/>
              <a:t>)</a:t>
            </a:r>
            <a:endParaRPr lang="de-DE" baseline="30000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Mixing the 4 main inks with the brightener </a:t>
            </a:r>
          </a:p>
          <a:p>
            <a:endParaRPr lang="en-US" dirty="0"/>
          </a:p>
          <a:p>
            <a:r>
              <a:rPr lang="en-US" dirty="0"/>
              <a:t>Depositing </a:t>
            </a:r>
            <a:r>
              <a:rPr lang="en-US" dirty="0" err="1"/>
              <a:t>microdrops</a:t>
            </a:r>
            <a:r>
              <a:rPr lang="en-US" dirty="0"/>
              <a:t> on the Zirconia surface</a:t>
            </a:r>
          </a:p>
          <a:p>
            <a:endParaRPr lang="en-US" dirty="0"/>
          </a:p>
          <a:p>
            <a:r>
              <a:rPr lang="en-US" dirty="0"/>
              <a:t>Developing models for absorption of the ink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D5E208C-698A-469A-8642-0D1BB02EE3A9}" type="datetime1">
              <a:rPr lang="de-DE" smtClean="0"/>
              <a:t>06.02.2018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8" name="Fußzeilenplatzhalter 5">
            <a:extLst>
              <a:ext uri="{FF2B5EF4-FFF2-40B4-BE49-F238E27FC236}">
                <a16:creationId xmlns:a16="http://schemas.microsoft.com/office/drawing/2014/main" id="{4B00DA2A-A38A-4A7B-A708-A077C72987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ZV </a:t>
            </a:r>
            <a:r>
              <a:rPr lang="de-DE" dirty="0" err="1"/>
              <a:t>MA:"Untersuchung</a:t>
            </a:r>
            <a:r>
              <a:rPr lang="de-DE" dirty="0"/>
              <a:t> des Einfärbeverhaltens von Zahnkeramiken aus Zirkoniumdioxid (ZrO2) durch Tintenstrahldruck mit metallionischen Tinten"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5665BD-7B22-40BA-ADA4-88F3048E03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79" y="4480586"/>
            <a:ext cx="3734842" cy="9357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0470CE-A3E4-494C-B03D-72774DEFB10B}"/>
              </a:ext>
            </a:extLst>
          </p:cNvPr>
          <p:cNvSpPr txBox="1"/>
          <p:nvPr/>
        </p:nvSpPr>
        <p:spPr>
          <a:xfrm>
            <a:off x="1919001" y="5376752"/>
            <a:ext cx="530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Behaviour</a:t>
            </a:r>
            <a:r>
              <a:rPr lang="en-US" sz="1400" dirty="0"/>
              <a:t> of drops in porous material (based on Lee et al.,2016)</a:t>
            </a:r>
          </a:p>
        </p:txBody>
      </p:sp>
    </p:spTree>
    <p:extLst>
      <p:ext uri="{BB962C8B-B14F-4D97-AF65-F5344CB8AC3E}">
        <p14:creationId xmlns:p14="http://schemas.microsoft.com/office/powerpoint/2010/main" val="2044409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Concept (</a:t>
            </a:r>
            <a:r>
              <a:rPr lang="en-US" dirty="0"/>
              <a:t>Process</a:t>
            </a:r>
            <a:r>
              <a:rPr lang="de-DE" dirty="0"/>
              <a:t> Definition)</a:t>
            </a:r>
            <a:endParaRPr lang="de-DE" baseline="30000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06BD65-4106-4B2E-A2D1-FB83AE415F5F}" type="datetime1">
              <a:rPr lang="de-DE" smtClean="0"/>
              <a:t>06.02.2018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3C3038C-5ADE-4A73-9570-DA8B2682983D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9" name="Fußzeilenplatzhalter 5">
            <a:extLst>
              <a:ext uri="{FF2B5EF4-FFF2-40B4-BE49-F238E27FC236}">
                <a16:creationId xmlns:a16="http://schemas.microsoft.com/office/drawing/2014/main" id="{6F1A333C-D1FC-426B-9C58-58621F50D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62162" y="6400800"/>
            <a:ext cx="5805487" cy="304800"/>
          </a:xfrm>
        </p:spPr>
        <p:txBody>
          <a:bodyPr/>
          <a:lstStyle/>
          <a:p>
            <a:r>
              <a:rPr lang="de-DE" dirty="0"/>
              <a:t>ZV </a:t>
            </a:r>
            <a:r>
              <a:rPr lang="de-DE" dirty="0" err="1"/>
              <a:t>MA:"Untersuchung</a:t>
            </a:r>
            <a:r>
              <a:rPr lang="de-DE" dirty="0"/>
              <a:t> des Einfärbeverhaltens von Zahnkeramiken aus Zirkoniumdioxid (ZrO2) durch Tintenstrahldruck mit metallionischen Tinten"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3D4843-CA0E-4551-85AB-D9E761FF3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de-DE" i="1" dirty="0"/>
              <a:t>Drop </a:t>
            </a:r>
            <a:r>
              <a:rPr lang="de-DE" i="1" dirty="0" err="1"/>
              <a:t>impingement</a:t>
            </a:r>
            <a:r>
              <a:rPr lang="de-DE" i="1" dirty="0"/>
              <a:t> </a:t>
            </a:r>
            <a:r>
              <a:rPr lang="de-DE" i="1" dirty="0" err="1"/>
              <a:t>analysis</a:t>
            </a:r>
            <a:endParaRPr lang="de-DE" i="1" dirty="0"/>
          </a:p>
          <a:p>
            <a:pPr marL="0" indent="0">
              <a:buFontTx/>
              <a:buNone/>
            </a:pPr>
            <a:endParaRPr lang="de-DE" i="1" dirty="0"/>
          </a:p>
          <a:p>
            <a:pPr marL="0" indent="0">
              <a:buFontTx/>
              <a:buNone/>
            </a:pPr>
            <a:r>
              <a:rPr lang="de-DE" i="1" dirty="0" err="1"/>
              <a:t>Diffusiveness</a:t>
            </a:r>
            <a:r>
              <a:rPr lang="de-DE" i="1" dirty="0"/>
              <a:t> </a:t>
            </a:r>
            <a:r>
              <a:rPr lang="de-DE" i="1" dirty="0" err="1"/>
              <a:t>parameters</a:t>
            </a:r>
            <a:endParaRPr lang="de-DE" i="1" dirty="0"/>
          </a:p>
          <a:p>
            <a:pPr marL="0" indent="0">
              <a:buFontTx/>
              <a:buNone/>
            </a:pPr>
            <a:endParaRPr lang="de-DE" i="1" dirty="0"/>
          </a:p>
          <a:p>
            <a:pPr marL="0" indent="0">
              <a:buFontTx/>
              <a:buNone/>
            </a:pPr>
            <a:r>
              <a:rPr lang="de-DE" i="1" dirty="0"/>
              <a:t>Resolution </a:t>
            </a:r>
            <a:r>
              <a:rPr lang="de-DE" i="1" dirty="0" err="1"/>
              <a:t>optimization</a:t>
            </a:r>
            <a:endParaRPr lang="de-DE" i="1" dirty="0"/>
          </a:p>
          <a:p>
            <a:pPr marL="0" indent="0">
              <a:buFontTx/>
              <a:buNone/>
            </a:pPr>
            <a:endParaRPr lang="de-DE" i="1" dirty="0"/>
          </a:p>
          <a:p>
            <a:pPr marL="0" indent="0">
              <a:buFontTx/>
              <a:buNone/>
            </a:pPr>
            <a:r>
              <a:rPr lang="de-DE" i="1" dirty="0"/>
              <a:t>Multicolor </a:t>
            </a:r>
            <a:r>
              <a:rPr lang="de-DE" i="1" dirty="0" err="1"/>
              <a:t>shade</a:t>
            </a:r>
            <a:r>
              <a:rPr lang="de-DE" i="1" dirty="0"/>
              <a:t> </a:t>
            </a:r>
            <a:r>
              <a:rPr lang="de-DE" i="1" dirty="0" err="1"/>
              <a:t>arrangement</a:t>
            </a:r>
            <a:br>
              <a:rPr lang="de-DE" i="1" dirty="0"/>
            </a:br>
            <a:br>
              <a:rPr lang="de-DE" i="1" dirty="0"/>
            </a:br>
            <a:endParaRPr lang="de-DE" i="1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E15E3A-F0B2-4B4E-A449-96F6CC156E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8" y="1828800"/>
            <a:ext cx="8007739" cy="427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21305"/>
      </p:ext>
    </p:extLst>
  </p:cSld>
  <p:clrMapOvr>
    <a:masterClrMapping/>
  </p:clrMapOvr>
</p:sld>
</file>

<file path=ppt/theme/theme1.xml><?xml version="1.0" encoding="utf-8"?>
<a:theme xmlns:a="http://schemas.openxmlformats.org/drawingml/2006/main" name="TUM_Vorlage_weiss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2012-03-08 VORLAGE Abschlussvortrag MiMed Kopie 2</Template>
  <TotalTime>3134</TotalTime>
  <Words>934</Words>
  <Application>Microsoft Office PowerPoint</Application>
  <PresentationFormat>On-screen Show (4:3)</PresentationFormat>
  <Paragraphs>200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ＭＳ Ｐゴシック</vt:lpstr>
      <vt:lpstr>Arial</vt:lpstr>
      <vt:lpstr>TUM_Vorlage_weiss</vt:lpstr>
      <vt:lpstr>Investigation of the Coloring Behavior of Zirconium Dioxide (ZrO2) Based Dental Ceramics by Ink-jet Printing of  Metal-ionic Inks</vt:lpstr>
      <vt:lpstr>1. Application</vt:lpstr>
      <vt:lpstr>2. State of the Art</vt:lpstr>
      <vt:lpstr>2. State of the Art</vt:lpstr>
      <vt:lpstr>3. Drawbacks of the State of the Art</vt:lpstr>
      <vt:lpstr>4. Assignment</vt:lpstr>
      <vt:lpstr>5. Expected Advantages</vt:lpstr>
      <vt:lpstr>6. Concept (Structure)</vt:lpstr>
      <vt:lpstr>7. Concept (Process Definition)</vt:lpstr>
      <vt:lpstr>7. Concept (Process Definition)</vt:lpstr>
      <vt:lpstr>8. Claim</vt:lpstr>
      <vt:lpstr>9. Experiment 1 (Material Properties)</vt:lpstr>
      <vt:lpstr>10. Experiment 2 (Absorption Time)</vt:lpstr>
      <vt:lpstr>11. Experiment 3 (Drop Size)</vt:lpstr>
      <vt:lpstr>12. Results</vt:lpstr>
      <vt:lpstr>13. Summary</vt:lpstr>
      <vt:lpstr>Vielen Dank!</vt:lpstr>
    </vt:vector>
  </TitlesOfParts>
  <Company>TU München, Lehrstuhl MiMed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Untersuchung des Einfärbeverhaltens von Zahnkeramiken aus Zirkoniumdioxid (ZrO2) durch Tintenstrahldruck mit metallionischen Tinten</dc:title>
  <dc:creator>Furkan Öztürk</dc:creator>
  <cp:lastModifiedBy>Furkan Öztürk</cp:lastModifiedBy>
  <cp:revision>98</cp:revision>
  <dcterms:created xsi:type="dcterms:W3CDTF">2018-01-30T11:24:05Z</dcterms:created>
  <dcterms:modified xsi:type="dcterms:W3CDTF">2018-02-06T08:52:56Z</dcterms:modified>
</cp:coreProperties>
</file>